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5" r:id="rId3"/>
    <p:sldId id="266" r:id="rId4"/>
    <p:sldId id="27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методы, использующие аппарат теории </a:t>
            </a:r>
            <a:r>
              <a:rPr lang="ru-RU" sz="2800" dirty="0"/>
              <a:t>м</a:t>
            </a:r>
            <a:r>
              <a:rPr lang="ru-RU" sz="2800" dirty="0" smtClean="0"/>
              <a:t>арковских и полумарковских процессов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71473" y="1428736"/>
            <a:ext cx="807249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96000" algn="just"/>
            <a:r>
              <a:rPr lang="ru-RU" sz="2000" dirty="0" smtClean="0"/>
              <a:t>Если случайная величина изменяется в процессе опыта, то возникает случайная функция – </a:t>
            </a:r>
            <a:r>
              <a:rPr lang="ru-RU" sz="2000" dirty="0" err="1" smtClean="0"/>
              <a:t>функция</a:t>
            </a:r>
            <a:r>
              <a:rPr lang="ru-RU" sz="2000" dirty="0" smtClean="0"/>
              <a:t>, которая в результате опыта может принять тот или другой вид, заранее не известный.</a:t>
            </a:r>
          </a:p>
          <a:p>
            <a:pPr indent="396000" algn="just"/>
            <a:r>
              <a:rPr lang="ru-RU" sz="2000" dirty="0" smtClean="0"/>
              <a:t>Если аргументом случайной функции является время, то такая случайная функция называется </a:t>
            </a:r>
            <a:r>
              <a:rPr lang="ru-RU" sz="2000" i="1" dirty="0" smtClean="0"/>
              <a:t>вероятностным (случайным) </a:t>
            </a:r>
            <a:r>
              <a:rPr lang="ru-RU" sz="2000" dirty="0" smtClean="0"/>
              <a:t>процессом. Функционирование АСУ, ИС, ВТ представляет собой реализацию вероятностных процессов.</a:t>
            </a:r>
          </a:p>
          <a:p>
            <a:pPr indent="396000" algn="just"/>
            <a:r>
              <a:rPr lang="ru-RU" sz="2000" dirty="0" smtClean="0"/>
              <a:t>Чтобы охарактеризовать вероятностный процесс, необходимо указать тип процесса и его числовые характеристики. Наиболее подходящим для описания процессов, происходящих во многих областях науки и техники, является </a:t>
            </a:r>
            <a:r>
              <a:rPr lang="ru-RU" sz="2000" i="1" dirty="0" err="1" smtClean="0"/>
              <a:t>марковский</a:t>
            </a:r>
            <a:r>
              <a:rPr lang="ru-RU" sz="2000" dirty="0" smtClean="0"/>
              <a:t> процесс.</a:t>
            </a:r>
          </a:p>
          <a:p>
            <a:pPr indent="396000" algn="just"/>
            <a:r>
              <a:rPr lang="ru-RU" sz="2000" i="1" dirty="0" smtClean="0"/>
              <a:t>Марковский</a:t>
            </a:r>
            <a:r>
              <a:rPr lang="ru-RU" sz="2000" dirty="0" smtClean="0"/>
              <a:t> процесс – процесс, у которого для каждого момента времени вероятность любого состояния объекта в будущем зависит только от состояния объекта в настоящий момент времени и не зависит от того, каким образом объект пришел в это состояние.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303123"/>
            <a:ext cx="5438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Схемы представления вероятностного процесса</a:t>
            </a:r>
            <a:endParaRPr lang="ru-RU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89714"/>
            <a:ext cx="3409950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25" y="2611275"/>
            <a:ext cx="7209008" cy="1666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5" name="Объект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9789798"/>
              </p:ext>
            </p:extLst>
          </p:nvPr>
        </p:nvGraphicFramePr>
        <p:xfrm>
          <a:off x="966656" y="4681409"/>
          <a:ext cx="2906768" cy="1695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" name="Формула" r:id="rId5" imgW="1218960" imgH="711000" progId="Equation.3">
                  <p:embed/>
                </p:oleObj>
              </mc:Choice>
              <mc:Fallback>
                <p:oleObj name="Формула" r:id="rId5" imgW="1218960" imgH="711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66656" y="4681409"/>
                        <a:ext cx="2906768" cy="16956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TextBox 65"/>
          <p:cNvSpPr txBox="1"/>
          <p:nvPr/>
        </p:nvSpPr>
        <p:spPr>
          <a:xfrm>
            <a:off x="656891" y="786675"/>
            <a:ext cx="5320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а) временная последовательность смены состояний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796951" y="2426609"/>
            <a:ext cx="200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б) граф состояний</a:t>
            </a:r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966656" y="4312077"/>
            <a:ext cx="2350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в) матрица переходов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263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548680"/>
            <a:ext cx="849694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96000" algn="just"/>
            <a:r>
              <a:rPr lang="ru-RU" sz="2000" dirty="0" smtClean="0"/>
              <a:t>Экспоненциальное распределение времени работы до отказа и времени восстановления работоспособности – необходимое условие для </a:t>
            </a:r>
            <a:r>
              <a:rPr lang="ru-RU" sz="2000" dirty="0" err="1" smtClean="0"/>
              <a:t>марковского</a:t>
            </a:r>
            <a:r>
              <a:rPr lang="ru-RU" sz="2000" dirty="0" smtClean="0"/>
              <a:t> процесса.</a:t>
            </a:r>
          </a:p>
          <a:p>
            <a:pPr indent="396000" algn="just"/>
            <a:r>
              <a:rPr lang="ru-RU" sz="2000" dirty="0" smtClean="0"/>
              <a:t>Важнейшая характеристика </a:t>
            </a:r>
            <a:r>
              <a:rPr lang="ru-RU" sz="2000" dirty="0" err="1" smtClean="0"/>
              <a:t>марковского</a:t>
            </a:r>
            <a:r>
              <a:rPr lang="ru-RU" sz="2000" dirty="0" smtClean="0"/>
              <a:t> процесса – вероятность перехода объекта в то или иное состояние за заданный промежуток времени.  Информация о вероятностях перехода объекта в различные состояния позволяет определить вероятности каждого из возможных состояний процесса.</a:t>
            </a:r>
          </a:p>
          <a:p>
            <a:pPr indent="396000" algn="just"/>
            <a:r>
              <a:rPr lang="ru-RU" sz="2000" dirty="0" smtClean="0"/>
              <a:t>Пусть объект исследования находится в некоторых состояниях, число которых конечно, равно </a:t>
            </a:r>
            <a:r>
              <a:rPr lang="en-US" sz="2000" dirty="0" smtClean="0"/>
              <a:t>n</a:t>
            </a:r>
            <a:r>
              <a:rPr lang="ru-RU" sz="2000" dirty="0" smtClean="0"/>
              <a:t>. Из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-</a:t>
            </a:r>
            <a:r>
              <a:rPr lang="ru-RU" sz="2000" dirty="0" err="1" smtClean="0"/>
              <a:t>го</a:t>
            </a:r>
            <a:r>
              <a:rPr lang="ru-RU" sz="2000" dirty="0" smtClean="0"/>
              <a:t> состояния в </a:t>
            </a:r>
            <a:r>
              <a:rPr lang="en-US" sz="2000" dirty="0" smtClean="0"/>
              <a:t>j</a:t>
            </a:r>
            <a:r>
              <a:rPr lang="ru-RU" sz="2000" dirty="0" smtClean="0"/>
              <a:t>-</a:t>
            </a:r>
            <a:r>
              <a:rPr lang="ru-RU" sz="2000" dirty="0" err="1" smtClean="0"/>
              <a:t>ое</a:t>
            </a:r>
            <a:r>
              <a:rPr lang="ru-RU" sz="2000" dirty="0" smtClean="0"/>
              <a:t> объект переходит с постоянной интенсивностью </a:t>
            </a:r>
            <a:r>
              <a:rPr lang="el-GR" sz="2000" dirty="0" smtClean="0"/>
              <a:t>λ</a:t>
            </a:r>
            <a:r>
              <a:rPr lang="en-US" sz="2000" dirty="0" smtClean="0"/>
              <a:t>ij, </a:t>
            </a:r>
            <a:r>
              <a:rPr lang="ru-RU" sz="2000" dirty="0" smtClean="0"/>
              <a:t>обратно – с постоянной интенсивностью </a:t>
            </a:r>
            <a:r>
              <a:rPr lang="el-GR" sz="2000" dirty="0" smtClean="0"/>
              <a:t>μ</a:t>
            </a:r>
            <a:r>
              <a:rPr lang="en-US" sz="2000" dirty="0" err="1" smtClean="0"/>
              <a:t>ji</a:t>
            </a:r>
            <a:r>
              <a:rPr lang="ru-RU" sz="2000" dirty="0" smtClean="0"/>
              <a:t>.</a:t>
            </a:r>
          </a:p>
          <a:p>
            <a:pPr indent="396000" algn="just"/>
            <a:r>
              <a:rPr lang="ru-RU" sz="2000" dirty="0" smtClean="0"/>
              <a:t>Для определения вероятностей каждого из состояний применяют систему дифференциальных уравнений </a:t>
            </a:r>
            <a:r>
              <a:rPr lang="ru-RU" sz="2000" dirty="0" err="1" smtClean="0"/>
              <a:t>А.Н.Колмогорова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9600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3" y="476672"/>
            <a:ext cx="8424936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 smtClean="0"/>
              <a:t>Полумарковские процессы</a:t>
            </a:r>
          </a:p>
          <a:p>
            <a:pPr algn="just"/>
            <a:r>
              <a:rPr lang="ru-RU" sz="2300" dirty="0" smtClean="0"/>
              <a:t>Некоторая система </a:t>
            </a:r>
            <a:r>
              <a:rPr lang="en-US" sz="2300" dirty="0" smtClean="0"/>
              <a:t>S</a:t>
            </a:r>
            <a:r>
              <a:rPr lang="ru-RU" sz="2300" dirty="0" smtClean="0"/>
              <a:t> может находится в конечном (или счетном) множестве состояний </a:t>
            </a:r>
            <a:r>
              <a:rPr lang="en-US" sz="2300" dirty="0" smtClean="0"/>
              <a:t>E={z</a:t>
            </a:r>
            <a:r>
              <a:rPr lang="en-US" sz="2300" baseline="-25000" dirty="0" smtClean="0"/>
              <a:t>0</a:t>
            </a:r>
            <a:r>
              <a:rPr lang="en-US" sz="2300" dirty="0" smtClean="0"/>
              <a:t>, z</a:t>
            </a:r>
            <a:r>
              <a:rPr lang="en-US" sz="2300" baseline="-25000" dirty="0" smtClean="0"/>
              <a:t>1</a:t>
            </a:r>
            <a:r>
              <a:rPr lang="en-US" sz="2300" dirty="0" smtClean="0"/>
              <a:t>, z</a:t>
            </a:r>
            <a:r>
              <a:rPr lang="en-US" sz="2300" baseline="-25000" dirty="0" smtClean="0"/>
              <a:t>2</a:t>
            </a:r>
            <a:r>
              <a:rPr lang="en-US" sz="2300" dirty="0" smtClean="0"/>
              <a:t>, …, </a:t>
            </a:r>
            <a:r>
              <a:rPr lang="en-US" sz="2300" dirty="0" err="1" smtClean="0"/>
              <a:t>z</a:t>
            </a:r>
            <a:r>
              <a:rPr lang="en-US" sz="2300" baseline="-25000" dirty="0" err="1" smtClean="0"/>
              <a:t>n</a:t>
            </a:r>
            <a:r>
              <a:rPr lang="en-US" sz="2300" dirty="0" smtClean="0"/>
              <a:t>}</a:t>
            </a:r>
            <a:r>
              <a:rPr lang="ru-RU" sz="2300" dirty="0" smtClean="0"/>
              <a:t>. Пусть в начальный момент времени система находится в состоянии </a:t>
            </a:r>
            <a:r>
              <a:rPr lang="en-US" sz="2300" dirty="0" err="1" smtClean="0"/>
              <a:t>z</a:t>
            </a:r>
            <a:r>
              <a:rPr lang="en-US" sz="2300" baseline="-25000" dirty="0" err="1" smtClean="0"/>
              <a:t>i</a:t>
            </a:r>
            <a:r>
              <a:rPr lang="ru-RU" sz="2300" dirty="0" smtClean="0"/>
              <a:t>, переходит из него в состояние </a:t>
            </a:r>
            <a:r>
              <a:rPr lang="en-US" sz="2300" dirty="0" err="1" smtClean="0"/>
              <a:t>z</a:t>
            </a:r>
            <a:r>
              <a:rPr lang="en-US" sz="2300" baseline="-25000" dirty="0" err="1" smtClean="0"/>
              <a:t>j</a:t>
            </a:r>
            <a:r>
              <a:rPr lang="ru-RU" sz="2300" dirty="0" smtClean="0"/>
              <a:t> с </a:t>
            </a:r>
            <a:r>
              <a:rPr lang="ru-RU" sz="2300" dirty="0" err="1" smtClean="0"/>
              <a:t>веротятностью</a:t>
            </a:r>
            <a:r>
              <a:rPr lang="ru-RU" sz="2300" dirty="0" smtClean="0"/>
              <a:t> </a:t>
            </a:r>
            <a:r>
              <a:rPr lang="en-US" sz="2300" dirty="0" err="1" smtClean="0"/>
              <a:t>d</a:t>
            </a:r>
            <a:r>
              <a:rPr lang="en-US" sz="2300" baseline="-25000" dirty="0" err="1" smtClean="0"/>
              <a:t>ij</a:t>
            </a:r>
            <a:r>
              <a:rPr lang="ru-RU" sz="2300" dirty="0" smtClean="0"/>
              <a:t>. В отличие от системы, описываемой однородным </a:t>
            </a:r>
            <a:r>
              <a:rPr lang="ru-RU" sz="2300" dirty="0" err="1" smtClean="0"/>
              <a:t>марковским</a:t>
            </a:r>
            <a:r>
              <a:rPr lang="ru-RU" sz="2300" dirty="0" smtClean="0"/>
              <a:t> процессом, предполагается, что время пребывания в состоянии </a:t>
            </a:r>
            <a:r>
              <a:rPr lang="en-US" sz="2300" dirty="0" err="1" smtClean="0"/>
              <a:t>z</a:t>
            </a:r>
            <a:r>
              <a:rPr lang="en-US" sz="2300" baseline="-25000" dirty="0" err="1" smtClean="0"/>
              <a:t>i</a:t>
            </a:r>
            <a:r>
              <a:rPr lang="en-US" sz="2300" dirty="0" smtClean="0"/>
              <a:t> </a:t>
            </a:r>
            <a:r>
              <a:rPr lang="ru-RU" sz="2300" dirty="0" smtClean="0"/>
              <a:t>есть случайная величина </a:t>
            </a:r>
            <a:r>
              <a:rPr lang="en-US" sz="2300" dirty="0" err="1" smtClean="0"/>
              <a:t>T</a:t>
            </a:r>
            <a:r>
              <a:rPr lang="en-US" sz="2300" baseline="-25000" dirty="0" err="1" smtClean="0"/>
              <a:t>ij</a:t>
            </a:r>
            <a:r>
              <a:rPr lang="ru-RU" sz="2300" dirty="0" smtClean="0"/>
              <a:t>, зависящая как от </a:t>
            </a:r>
            <a:r>
              <a:rPr lang="en-US" sz="2300" dirty="0" err="1" smtClean="0"/>
              <a:t>z</a:t>
            </a:r>
            <a:r>
              <a:rPr lang="en-US" sz="2300" baseline="-25000" dirty="0" err="1" smtClean="0"/>
              <a:t>i</a:t>
            </a:r>
            <a:r>
              <a:rPr lang="ru-RU" sz="2300" dirty="0" smtClean="0"/>
              <a:t>, так и от </a:t>
            </a:r>
            <a:r>
              <a:rPr lang="en-US" sz="2300" dirty="0" err="1" smtClean="0"/>
              <a:t>z</a:t>
            </a:r>
            <a:r>
              <a:rPr lang="en-US" sz="2300" baseline="-25000" dirty="0" err="1" smtClean="0"/>
              <a:t>j</a:t>
            </a:r>
            <a:r>
              <a:rPr lang="ru-RU" sz="2300" dirty="0" smtClean="0"/>
              <a:t>. Таким образом, </a:t>
            </a:r>
            <a:r>
              <a:rPr lang="en-US" sz="2300" dirty="0" err="1" smtClean="0"/>
              <a:t>T</a:t>
            </a:r>
            <a:r>
              <a:rPr lang="en-US" sz="2300" baseline="-25000" dirty="0" err="1" smtClean="0"/>
              <a:t>ij</a:t>
            </a:r>
            <a:r>
              <a:rPr lang="ru-RU" sz="2300" dirty="0" smtClean="0"/>
              <a:t> – время пребывания системы в состоянии </a:t>
            </a:r>
            <a:r>
              <a:rPr lang="en-US" sz="2300" dirty="0" err="1" smtClean="0"/>
              <a:t>z</a:t>
            </a:r>
            <a:r>
              <a:rPr lang="en-US" sz="2300" baseline="-25000" dirty="0" err="1" smtClean="0"/>
              <a:t>i</a:t>
            </a:r>
            <a:r>
              <a:rPr lang="ru-RU" sz="2300" dirty="0" smtClean="0"/>
              <a:t> при условии, что следующим состоянием, в которое переходит система, является </a:t>
            </a:r>
            <a:r>
              <a:rPr lang="en-US" sz="2300" dirty="0" err="1" smtClean="0"/>
              <a:t>z</a:t>
            </a:r>
            <a:r>
              <a:rPr lang="en-US" sz="2300" baseline="-25000" dirty="0" err="1" smtClean="0"/>
              <a:t>j</a:t>
            </a:r>
            <a:r>
              <a:rPr lang="ru-RU" sz="2300" dirty="0" smtClean="0"/>
              <a:t>. Время </a:t>
            </a:r>
            <a:r>
              <a:rPr lang="en-US" sz="2300" dirty="0" err="1" smtClean="0"/>
              <a:t>T</a:t>
            </a:r>
            <a:r>
              <a:rPr lang="en-US" sz="2300" baseline="-25000" dirty="0" err="1" smtClean="0"/>
              <a:t>ij</a:t>
            </a:r>
            <a:r>
              <a:rPr lang="ru-RU" sz="2300" dirty="0" smtClean="0"/>
              <a:t> зависит не от предыстории процесса, а от состояний </a:t>
            </a:r>
            <a:r>
              <a:rPr lang="en-US" sz="2300" dirty="0" err="1" smtClean="0"/>
              <a:t>z</a:t>
            </a:r>
            <a:r>
              <a:rPr lang="en-US" sz="2300" baseline="-25000" dirty="0" err="1" smtClean="0"/>
              <a:t>i</a:t>
            </a:r>
            <a:r>
              <a:rPr lang="en-US" sz="2300" dirty="0" smtClean="0"/>
              <a:t> </a:t>
            </a:r>
            <a:r>
              <a:rPr lang="ru-RU" sz="2300" dirty="0" smtClean="0"/>
              <a:t>и </a:t>
            </a:r>
            <a:r>
              <a:rPr lang="en-US" sz="2300" dirty="0" err="1" smtClean="0"/>
              <a:t>z</a:t>
            </a:r>
            <a:r>
              <a:rPr lang="en-US" sz="2300" baseline="-25000" dirty="0" err="1" smtClean="0"/>
              <a:t>j</a:t>
            </a:r>
            <a:r>
              <a:rPr lang="ru-RU" sz="2300" dirty="0" smtClean="0"/>
              <a:t>. Следовательно, при переходе к полумарковским процессам </a:t>
            </a:r>
            <a:r>
              <a:rPr lang="ru-RU" sz="2300" dirty="0" err="1" smtClean="0"/>
              <a:t>марковское</a:t>
            </a:r>
            <a:r>
              <a:rPr lang="ru-RU" sz="2300" dirty="0" smtClean="0"/>
              <a:t> свойство сохраняется. </a:t>
            </a:r>
          </a:p>
        </p:txBody>
      </p:sp>
    </p:spTree>
    <p:extLst>
      <p:ext uri="{BB962C8B-B14F-4D97-AF65-F5344CB8AC3E}">
        <p14:creationId xmlns:p14="http://schemas.microsoft.com/office/powerpoint/2010/main" val="320366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</TotalTime>
  <Words>393</Words>
  <Application>Microsoft Office PowerPoint</Application>
  <PresentationFormat>Экран (4:3)</PresentationFormat>
  <Paragraphs>15</Paragraphs>
  <Slides>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Тема Office</vt:lpstr>
      <vt:lpstr>Формула</vt:lpstr>
      <vt:lpstr>методы, использующие аппарат теории марковских и полумарковских процессов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Аналитические методы оценки надежности ИС</dc:title>
  <dc:creator>GL-216-9</dc:creator>
  <cp:lastModifiedBy>GL-214-11</cp:lastModifiedBy>
  <cp:revision>70</cp:revision>
  <dcterms:created xsi:type="dcterms:W3CDTF">2014-02-08T05:57:50Z</dcterms:created>
  <dcterms:modified xsi:type="dcterms:W3CDTF">2016-02-23T04:05:21Z</dcterms:modified>
</cp:coreProperties>
</file>